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5.xml" ContentType="application/vnd.openxmlformats-officedocument.presentationml.notesSlide+xml"/>
  <Override PartName="/ppt/tags/tag4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notesSlides/notesSlide41.xml" ContentType="application/vnd.openxmlformats-officedocument.presentationml.notesSlide+xml"/>
  <Override PartName="/ppt/tags/tag5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4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78"/>
  </p:notesMasterIdLst>
  <p:handoutMasterIdLst>
    <p:handoutMasterId r:id="rId79"/>
  </p:handoutMasterIdLst>
  <p:sldIdLst>
    <p:sldId id="256" r:id="rId6"/>
    <p:sldId id="257" r:id="rId7"/>
    <p:sldId id="486" r:id="rId8"/>
    <p:sldId id="271" r:id="rId9"/>
    <p:sldId id="487" r:id="rId10"/>
    <p:sldId id="272" r:id="rId11"/>
    <p:sldId id="480" r:id="rId12"/>
    <p:sldId id="481" r:id="rId13"/>
    <p:sldId id="482" r:id="rId14"/>
    <p:sldId id="483" r:id="rId15"/>
    <p:sldId id="484" r:id="rId16"/>
    <p:sldId id="499" r:id="rId17"/>
    <p:sldId id="472" r:id="rId18"/>
    <p:sldId id="260" r:id="rId19"/>
    <p:sldId id="290" r:id="rId20"/>
    <p:sldId id="504" r:id="rId21"/>
    <p:sldId id="463" r:id="rId22"/>
    <p:sldId id="313" r:id="rId23"/>
    <p:sldId id="452" r:id="rId24"/>
    <p:sldId id="375" r:id="rId25"/>
    <p:sldId id="505" r:id="rId26"/>
    <p:sldId id="488" r:id="rId27"/>
    <p:sldId id="267" r:id="rId28"/>
    <p:sldId id="289" r:id="rId29"/>
    <p:sldId id="307" r:id="rId30"/>
    <p:sldId id="265" r:id="rId31"/>
    <p:sldId id="266" r:id="rId32"/>
    <p:sldId id="268" r:id="rId33"/>
    <p:sldId id="295" r:id="rId34"/>
    <p:sldId id="311" r:id="rId35"/>
    <p:sldId id="489" r:id="rId36"/>
    <p:sldId id="294" r:id="rId37"/>
    <p:sldId id="330" r:id="rId38"/>
    <p:sldId id="490" r:id="rId39"/>
    <p:sldId id="439" r:id="rId40"/>
    <p:sldId id="366" r:id="rId41"/>
    <p:sldId id="511" r:id="rId42"/>
    <p:sldId id="314" r:id="rId43"/>
    <p:sldId id="336" r:id="rId44"/>
    <p:sldId id="491" r:id="rId45"/>
    <p:sldId id="335" r:id="rId46"/>
    <p:sldId id="512" r:id="rId47"/>
    <p:sldId id="373" r:id="rId48"/>
    <p:sldId id="492" r:id="rId49"/>
    <p:sldId id="328" r:id="rId50"/>
    <p:sldId id="408" r:id="rId51"/>
    <p:sldId id="435" r:id="rId52"/>
    <p:sldId id="436" r:id="rId53"/>
    <p:sldId id="506" r:id="rId54"/>
    <p:sldId id="437" r:id="rId55"/>
    <p:sldId id="438" r:id="rId56"/>
    <p:sldId id="464" r:id="rId57"/>
    <p:sldId id="508" r:id="rId58"/>
    <p:sldId id="465" r:id="rId59"/>
    <p:sldId id="466" r:id="rId60"/>
    <p:sldId id="467" r:id="rId61"/>
    <p:sldId id="447" r:id="rId62"/>
    <p:sldId id="412" r:id="rId63"/>
    <p:sldId id="476" r:id="rId64"/>
    <p:sldId id="477" r:id="rId65"/>
    <p:sldId id="478" r:id="rId66"/>
    <p:sldId id="479" r:id="rId67"/>
    <p:sldId id="392" r:id="rId68"/>
    <p:sldId id="441" r:id="rId69"/>
    <p:sldId id="513" r:id="rId70"/>
    <p:sldId id="514" r:id="rId71"/>
    <p:sldId id="515" r:id="rId72"/>
    <p:sldId id="450" r:id="rId73"/>
    <p:sldId id="399" r:id="rId74"/>
    <p:sldId id="391" r:id="rId75"/>
    <p:sldId id="319" r:id="rId76"/>
    <p:sldId id="516" r:id="rId77"/>
  </p:sldIdLst>
  <p:sldSz cx="9144000" cy="6858000" type="screen4x3"/>
  <p:notesSz cx="7315200" cy="9601200"/>
  <p:embeddedFontLst>
    <p:embeddedFont>
      <p:font typeface="Candara" panose="020E0502030303020204" pitchFamily="34" charset="0"/>
      <p:regular r:id="rId80"/>
      <p:bold r:id="rId81"/>
      <p:italic r:id="rId82"/>
      <p:boldItalic r:id="rId83"/>
    </p:embeddedFont>
    <p:embeddedFont>
      <p:font typeface="Baskerville Old Face" panose="02020602080505020303" pitchFamily="18" charset="0"/>
      <p:regular r:id="rId84"/>
    </p:embeddedFont>
    <p:embeddedFont>
      <p:font typeface="Calibri" panose="020F0502020204030204" pitchFamily="34" charset="0"/>
      <p:regular r:id="rId85"/>
      <p:bold r:id="rId86"/>
      <p:italic r:id="rId87"/>
      <p:boldItalic r:id="rId88"/>
    </p:embeddedFont>
    <p:embeddedFont>
      <p:font typeface="Century Gothic" panose="020B0502020202020204" pitchFamily="34" charset="0"/>
      <p:regular r:id="rId89"/>
      <p:bold r:id="rId90"/>
      <p:italic r:id="rId91"/>
      <p:boldItalic r:id="rId9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0613" autoAdjust="0"/>
  </p:normalViewPr>
  <p:slideViewPr>
    <p:cSldViewPr snapToGrid="0">
      <p:cViewPr varScale="1">
        <p:scale>
          <a:sx n="103" d="100"/>
          <a:sy n="103" d="100"/>
        </p:scale>
        <p:origin x="778"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7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font" Target="fonts/font5.fntdata"/><Relationship Id="rId89"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handoutMaster" Target="handoutMasters/handoutMaster1.xml"/><Relationship Id="rId87" Type="http://schemas.openxmlformats.org/officeDocument/2006/relationships/font" Target="fonts/font8.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simple energy source?</a:t>
            </a:r>
          </a:p>
          <a:p>
            <a:r>
              <a:rPr lang="en-US" baseline="0" dirty="0"/>
              <a:t>Big question is can we develop a dosing system based on fluid dynamics.</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29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39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45</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72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14</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xml"/><Relationship Id="rId7" Type="http://schemas.openxmlformats.org/officeDocument/2006/relationships/image" Target="../media/image2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9.xml"/><Relationship Id="rId5" Type="http://schemas.openxmlformats.org/officeDocument/2006/relationships/slideLayout" Target="../slideLayouts/slideLayout19.xml"/><Relationship Id="rId10" Type="http://schemas.openxmlformats.org/officeDocument/2006/relationships/image" Target="../media/image28.png"/><Relationship Id="rId4" Type="http://schemas.openxmlformats.org/officeDocument/2006/relationships/tags" Target="../tags/tag8.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32.png"/><Relationship Id="rId3" Type="http://schemas.openxmlformats.org/officeDocument/2006/relationships/tags" Target="../tags/tag11.xml"/><Relationship Id="rId7" Type="http://schemas.openxmlformats.org/officeDocument/2006/relationships/notesSlide" Target="../notesSlides/notesSlide11.xml"/><Relationship Id="rId12" Type="http://schemas.openxmlformats.org/officeDocument/2006/relationships/image" Target="../media/image3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6.xml"/><Relationship Id="rId11" Type="http://schemas.openxmlformats.org/officeDocument/2006/relationships/image" Target="../media/image30.png"/><Relationship Id="rId5" Type="http://schemas.openxmlformats.org/officeDocument/2006/relationships/tags" Target="../tags/tag13.xml"/><Relationship Id="rId10" Type="http://schemas.openxmlformats.org/officeDocument/2006/relationships/image" Target="../media/image29.png"/><Relationship Id="rId4" Type="http://schemas.openxmlformats.org/officeDocument/2006/relationships/tags" Target="../tags/tag12.xml"/><Relationship Id="rId9" Type="http://schemas.openxmlformats.org/officeDocument/2006/relationships/image" Target="../media/image23.jpe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9.png"/><Relationship Id="rId3" Type="http://schemas.openxmlformats.org/officeDocument/2006/relationships/tags" Target="../tags/tag16.xml"/><Relationship Id="rId7" Type="http://schemas.openxmlformats.org/officeDocument/2006/relationships/slideLayout" Target="../slideLayouts/slideLayout16.xml"/><Relationship Id="rId12" Type="http://schemas.openxmlformats.org/officeDocument/2006/relationships/image" Target="../media/image2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6.png"/><Relationship Id="rId5" Type="http://schemas.openxmlformats.org/officeDocument/2006/relationships/tags" Target="../tags/tag18.xml"/><Relationship Id="rId10" Type="http://schemas.openxmlformats.org/officeDocument/2006/relationships/image" Target="../media/image35.png"/><Relationship Id="rId4" Type="http://schemas.openxmlformats.org/officeDocument/2006/relationships/tags" Target="../tags/tag17.xml"/><Relationship Id="rId9" Type="http://schemas.openxmlformats.org/officeDocument/2006/relationships/image" Target="../media/image34.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29.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3.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2.xml"/><Relationship Id="rId11" Type="http://schemas.openxmlformats.org/officeDocument/2006/relationships/image" Target="../media/image39.png"/><Relationship Id="rId5" Type="http://schemas.openxmlformats.org/officeDocument/2006/relationships/slideLayout" Target="../slideLayouts/slideLayout19.xml"/><Relationship Id="rId10" Type="http://schemas.openxmlformats.org/officeDocument/2006/relationships/image" Target="../media/image38.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slide" Target="slide44.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image" Target="../media/image9.png"/><Relationship Id="rId25" Type="http://schemas.openxmlformats.org/officeDocument/2006/relationships/slide" Target="slide31.xml"/><Relationship Id="rId2" Type="http://schemas.openxmlformats.org/officeDocument/2006/relationships/slideLayout" Target="../slideLayouts/slideLayout17.xml"/><Relationship Id="rId16" Type="http://schemas.openxmlformats.org/officeDocument/2006/relationships/slide" Target="slide40.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2.xml"/><Relationship Id="rId28" Type="http://schemas.openxmlformats.org/officeDocument/2006/relationships/image" Target="../media/image14.png"/><Relationship Id="rId10" Type="http://schemas.openxmlformats.org/officeDocument/2006/relationships/slide" Target="slide23.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4.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aguaclara.github.io/Textbook/Flow_Control_and_Measurement/FCM_Derivations.html#and-for-tank-drain-equation"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hyperlink" Target="https://aguaclara.github.io/Textbook/Flow_Control_and_Measurement/FCM_Derivations.html#and-for-tank-drain-equation" TargetMode="External"/></Relationships>
</file>

<file path=ppt/slides/_rels/slide2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8.xml"/><Relationship Id="rId7" Type="http://schemas.openxmlformats.org/officeDocument/2006/relationships/image" Target="../media/image4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notesSlide" Target="../notesSlides/notesSlide20.xml"/><Relationship Id="rId4"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55.png"/><Relationship Id="rId3" Type="http://schemas.openxmlformats.org/officeDocument/2006/relationships/tags" Target="../tags/tag33.xml"/><Relationship Id="rId7" Type="http://schemas.openxmlformats.org/officeDocument/2006/relationships/slideLayout" Target="../slideLayouts/slideLayout19.xml"/><Relationship Id="rId12" Type="http://schemas.openxmlformats.org/officeDocument/2006/relationships/image" Target="../media/image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3.png"/><Relationship Id="rId5" Type="http://schemas.openxmlformats.org/officeDocument/2006/relationships/tags" Target="../tags/tag35.xml"/><Relationship Id="rId10" Type="http://schemas.openxmlformats.org/officeDocument/2006/relationships/image" Target="../media/image52.png"/><Relationship Id="rId4" Type="http://schemas.openxmlformats.org/officeDocument/2006/relationships/tags" Target="../tags/tag34.xml"/><Relationship Id="rId9" Type="http://schemas.openxmlformats.org/officeDocument/2006/relationships/image" Target="../media/image51.png"/><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9.png"/><Relationship Id="rId5" Type="http://schemas.openxmlformats.org/officeDocument/2006/relationships/notesSlide" Target="../notesSlides/notesSlide24.xml"/><Relationship Id="rId4"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62.wmf"/><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jpeg"/><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1.jpeg"/><Relationship Id="rId5" Type="http://schemas.openxmlformats.org/officeDocument/2006/relationships/image" Target="../media/image63.wmf"/><Relationship Id="rId4" Type="http://schemas.openxmlformats.org/officeDocument/2006/relationships/notesSlide" Target="../notesSlides/notesSlide30.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67.jpe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7.jpeg"/><Relationship Id="rId5" Type="http://schemas.openxmlformats.org/officeDocument/2006/relationships/image" Target="../media/image68.jpeg"/><Relationship Id="rId4" Type="http://schemas.openxmlformats.org/officeDocument/2006/relationships/slideLayout" Target="../slideLayouts/slideLayout16.xml"/><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6.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60.jpe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8.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9.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0.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1.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61.jpeg"/><Relationship Id="rId4" Type="http://schemas.openxmlformats.org/officeDocument/2006/relationships/image" Target="../media/image73.wmf"/></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27.png"/><Relationship Id="rId3" Type="http://schemas.openxmlformats.org/officeDocument/2006/relationships/tags" Target="../tags/tag55.xml"/><Relationship Id="rId7" Type="http://schemas.openxmlformats.org/officeDocument/2006/relationships/notesSlide" Target="../notesSlides/notesSlide46.xml"/><Relationship Id="rId12" Type="http://schemas.openxmlformats.org/officeDocument/2006/relationships/image" Target="../media/image8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6.xml"/><Relationship Id="rId11" Type="http://schemas.openxmlformats.org/officeDocument/2006/relationships/image" Target="../media/image87.png"/><Relationship Id="rId5" Type="http://schemas.openxmlformats.org/officeDocument/2006/relationships/tags" Target="../tags/tag57.xml"/><Relationship Id="rId10" Type="http://schemas.openxmlformats.org/officeDocument/2006/relationships/image" Target="../media/image86.png"/><Relationship Id="rId4" Type="http://schemas.openxmlformats.org/officeDocument/2006/relationships/tags" Target="../tags/tag56.xml"/><Relationship Id="rId9"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60.xml"/><Relationship Id="rId7" Type="http://schemas.openxmlformats.org/officeDocument/2006/relationships/image" Target="../media/image9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90.png"/><Relationship Id="rId5" Type="http://schemas.openxmlformats.org/officeDocument/2006/relationships/image" Target="../media/image89.emf"/><Relationship Id="rId4"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image" Target="../media/image98.png"/><Relationship Id="rId3" Type="http://schemas.openxmlformats.org/officeDocument/2006/relationships/tags" Target="../tags/tag63.xml"/><Relationship Id="rId7" Type="http://schemas.openxmlformats.org/officeDocument/2006/relationships/slideLayout" Target="../slideLayouts/slideLayout16.xml"/><Relationship Id="rId12" Type="http://schemas.openxmlformats.org/officeDocument/2006/relationships/image" Target="../media/image97.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96.png"/><Relationship Id="rId5" Type="http://schemas.openxmlformats.org/officeDocument/2006/relationships/tags" Target="../tags/tag65.xml"/><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tags" Target="../tags/tag64.xml"/><Relationship Id="rId9" Type="http://schemas.openxmlformats.org/officeDocument/2006/relationships/image" Target="../media/image94.wmf"/><Relationship Id="rId1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02.png"/><Relationship Id="rId5" Type="http://schemas.openxmlformats.org/officeDocument/2006/relationships/image" Target="../media/image94.wmf"/><Relationship Id="rId4" Type="http://schemas.openxmlformats.org/officeDocument/2006/relationships/image" Target="../media/image101.emf"/></Relationships>
</file>

<file path=ppt/slides/_rels/slide68.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6.xml"/><Relationship Id="rId7" Type="http://schemas.openxmlformats.org/officeDocument/2006/relationships/image" Target="../media/image66.wmf"/><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3.wmf"/><Relationship Id="rId5" Type="http://schemas.openxmlformats.org/officeDocument/2006/relationships/image" Target="../media/image106.png"/><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75.xml"/><Relationship Id="rId7" Type="http://schemas.openxmlformats.org/officeDocument/2006/relationships/image" Target="../media/image10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49.xml"/><Relationship Id="rId5" Type="http://schemas.openxmlformats.org/officeDocument/2006/relationships/slideLayout" Target="../slideLayouts/slideLayout16.xml"/><Relationship Id="rId10" Type="http://schemas.openxmlformats.org/officeDocument/2006/relationships/image" Target="../media/image110.png"/><Relationship Id="rId4" Type="http://schemas.openxmlformats.org/officeDocument/2006/relationships/tags" Target="../tags/tag76.xml"/><Relationship Id="rId9" Type="http://schemas.openxmlformats.org/officeDocument/2006/relationships/image" Target="../media/image10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44"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45"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r>
              <a:rPr lang="en-US" dirty="0"/>
              <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78"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a:t>
            </a:r>
            <a:r>
              <a:rPr lang="en-US" sz="2400" dirty="0" smtClean="0"/>
              <a:t>size (flow resistance) </a:t>
            </a:r>
            <a:r>
              <a:rPr lang="en-US" sz="2400" dirty="0"/>
              <a:t>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r>
              <a:rPr lang="en-US" b="1" dirty="0"/>
              <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42"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a:t>
            </a:r>
            <a:r>
              <a:rPr lang="en-US" sz="2400" dirty="0" smtClean="0">
                <a:solidFill>
                  <a:srgbClr val="C00000"/>
                </a:solidFill>
              </a:rPr>
              <a:t>flow resistance tube </a:t>
            </a:r>
            <a:r>
              <a:rPr lang="en-US" sz="2400" dirty="0">
                <a:solidFill>
                  <a:srgbClr val="C00000"/>
                </a:solidFill>
              </a:rPr>
              <a:t>be </a:t>
            </a:r>
            <a:r>
              <a:rPr lang="en-US" sz="2400" dirty="0" smtClean="0">
                <a:solidFill>
                  <a:srgbClr val="C00000"/>
                </a:solidFill>
              </a:rPr>
              <a:t>straight</a:t>
            </a:r>
            <a:r>
              <a:rPr lang="en-US" sz="2400" dirty="0">
                <a:solidFill>
                  <a:srgbClr val="C00000"/>
                </a:solidFill>
              </a:rPr>
              <a: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r>
              <a:rPr lang="en-US" sz="2400" dirty="0"/>
              <a:t/>
            </a:r>
            <a:br>
              <a:rPr lang="en-US" sz="2400" dirty="0"/>
            </a:br>
            <a:r>
              <a:rPr lang="en-US" sz="2400" dirty="0"/>
              <a:t/>
            </a:r>
            <a:br>
              <a:rPr lang="en-US" sz="2400" dirty="0"/>
            </a:br>
            <a:r>
              <a:rPr lang="en-US" sz="2400" dirty="0"/>
              <a:t/>
            </a: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09"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sz="2800" dirty="0"/>
              <a:t>Flow must be laminar (Re&lt;2100)</a:t>
            </a:r>
          </a:p>
          <a:p>
            <a:r>
              <a:rPr lang="en-US" sz="2800" dirty="0"/>
              <a:t>Minor losses must be small (small V!)</a:t>
            </a:r>
          </a:p>
          <a:p>
            <a:pPr lvl="1"/>
            <a:r>
              <a:rPr lang="en-US" sz="2400" dirty="0"/>
              <a:t>It took us a while to discover how critical this constraint is</a:t>
            </a:r>
            <a:r>
              <a:rPr lang="en-US" sz="2400" dirty="0" smtClean="0"/>
              <a:t>! </a:t>
            </a:r>
          </a:p>
          <a:p>
            <a:pPr lvl="1"/>
            <a:r>
              <a:rPr lang="en-US" sz="2400" dirty="0" smtClean="0"/>
              <a:t>Use oversized barbed fittings!</a:t>
            </a:r>
            <a:endParaRPr lang="en-US" sz="2400" dirty="0"/>
          </a:p>
          <a:p>
            <a:r>
              <a:rPr lang="en-US" sz="2800" dirty="0"/>
              <a:t>Dosing tube must “be reasonable” length which might mean shorter than an available wall in the plant.</a:t>
            </a:r>
          </a:p>
          <a:p>
            <a:r>
              <a:rPr lang="en-US" sz="2800" dirty="0"/>
              <a:t>Designing dose controllers over a wide range of chemical flow rates requires good engineering</a:t>
            </a:r>
          </a:p>
          <a:p>
            <a:endParaRPr lang="en-US" sz="2800" dirty="0"/>
          </a:p>
          <a:p>
            <a:endParaRPr lang="en-US" sz="2800" dirty="0"/>
          </a:p>
        </p:txBody>
      </p:sp>
      <p:sp>
        <p:nvSpPr>
          <p:cNvPr id="4" name="TextBox 3"/>
          <p:cNvSpPr txBox="1"/>
          <p:nvPr/>
        </p:nvSpPr>
        <p:spPr>
          <a:xfrm>
            <a:off x="3028872" y="4685938"/>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smtClean="0">
                <a:solidFill>
                  <a:srgbClr val="FF0000"/>
                </a:solidFill>
              </a:rPr>
              <a:t>Neglecting minor losses</a:t>
            </a:r>
            <a:endParaRPr lang="en-US" sz="2400" dirty="0">
              <a:solidFill>
                <a:srgbClr val="FF0000"/>
              </a:solidFill>
            </a:endParaRP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smtClean="0">
                <a:solidFill>
                  <a:srgbClr val="01FF01"/>
                </a:solidFill>
              </a:rPr>
              <a:t>Simple linear model</a:t>
            </a:r>
            <a:endParaRPr lang="en-US" sz="2400" dirty="0">
              <a:solidFill>
                <a:srgbClr val="01FF01"/>
              </a:solidFill>
            </a:endParaRP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smtClean="0">
                <a:solidFill>
                  <a:srgbClr val="0000FF"/>
                </a:solidFill>
              </a:rPr>
              <a:t>Reality</a:t>
            </a:r>
            <a:endParaRPr lang="en-US" sz="2400" dirty="0">
              <a:solidFill>
                <a:srgbClr val="0000FF"/>
              </a:solidFill>
            </a:endParaRPr>
          </a:p>
        </p:txBody>
      </p:sp>
    </p:spTree>
    <p:extLst>
      <p:ext uri="{BB962C8B-B14F-4D97-AF65-F5344CB8AC3E}">
        <p14:creationId xmlns:p14="http://schemas.microsoft.com/office/powerpoint/2010/main" val="48459552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4"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5"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43510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536126" y="5540943"/>
              <a:ext cx="252262" cy="417337"/>
            </a:xfrm>
            <a:prstGeom prst="rect">
              <a:avLst/>
            </a:prstGeom>
            <a:solidFill>
              <a:srgbClr val="F14343"/>
            </a:solidFill>
            <a:ln w="12700">
              <a:solidFill>
                <a:schemeClr val="tx1"/>
              </a:solidFill>
              <a:miter lim="800000"/>
              <a:headEnd type="none" w="lg" len="med"/>
              <a:tailEnd type="none" w="lg" len="med"/>
            </a:ln>
          </p:spPr>
          <p:txBody>
            <a:bodyPr wrap="non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Nepal</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123327</TotalTime>
  <Words>2818</Words>
  <Application>Microsoft Office PowerPoint</Application>
  <PresentationFormat>On-screen Show (4:3)</PresentationFormat>
  <Paragraphs>529</Paragraphs>
  <Slides>72</Slides>
  <Notes>51</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2</vt:i4>
      </vt:variant>
      <vt:variant>
        <vt:lpstr>Slide Titles</vt:lpstr>
      </vt:variant>
      <vt:variant>
        <vt:i4>72</vt:i4>
      </vt:variant>
    </vt:vector>
  </HeadingPairs>
  <TitlesOfParts>
    <vt:vector size="87" baseType="lpstr">
      <vt:lpstr>Candara</vt:lpstr>
      <vt:lpstr>Arial</vt:lpstr>
      <vt:lpstr>Wingdings</vt:lpstr>
      <vt:lpstr>Baskerville Old Face</vt:lpstr>
      <vt:lpstr>Times New Roman</vt:lpstr>
      <vt:lpstr>Calibri</vt:lpstr>
      <vt:lpstr>Century Gothic</vt:lpstr>
      <vt:lpstr>Symbol</vt:lpstr>
      <vt:lpstr>Lecture 4540 2016</vt:lpstr>
      <vt:lpstr>1_Lecture 4540 2016</vt:lpstr>
      <vt:lpstr>Lecture 4540 2017</vt:lpstr>
      <vt:lpstr>2_Lecture 4540 2016</vt:lpstr>
      <vt:lpstr>3_Lecture 4540 2016</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PowerPoint Presentation</vt:lpstr>
      <vt:lpstr>Dosing at a large city Water Treatment Plant in Nepal</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1771</cp:revision>
  <cp:lastPrinted>2017-09-05T11:56:51Z</cp:lastPrinted>
  <dcterms:created xsi:type="dcterms:W3CDTF">2004-08-17T19:01:02Z</dcterms:created>
  <dcterms:modified xsi:type="dcterms:W3CDTF">2019-02-21T16:18:54Z</dcterms:modified>
</cp:coreProperties>
</file>